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Open Sauce Medium" charset="1" panose="00000600000000000000"/>
      <p:regular r:id="rId25"/>
    </p:embeddedFont>
    <p:embeddedFont>
      <p:font typeface="Open Sauce Light" charset="1" panose="00000400000000000000"/>
      <p:regular r:id="rId26"/>
    </p:embeddedFont>
    <p:embeddedFont>
      <p:font typeface="Open Sauce Bold" charset="1" panose="000008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0.jpeg" Type="http://schemas.openxmlformats.org/officeDocument/2006/relationships/image"/><Relationship Id="rId5" Target="../media/image2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87030" y="3990975"/>
            <a:ext cx="8713940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50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Edge-AI Based Real-Time Violence Detection using ESP32-CAM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18671" y="981075"/>
            <a:ext cx="1085065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16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LATEST BREAKTHROUGH EXPLAINED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18671" y="7374255"/>
            <a:ext cx="10850658" cy="188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 spc="27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V</a:t>
            </a:r>
            <a:r>
              <a:rPr lang="en-US" sz="2700" spc="27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enkat Bhavan Tati </a:t>
            </a:r>
          </a:p>
          <a:p>
            <a:pPr algn="ctr">
              <a:lnSpc>
                <a:spcPts val="3779"/>
              </a:lnSpc>
            </a:pPr>
            <a:r>
              <a:rPr lang="en-US" sz="2700" spc="27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Matrikel-Nr: 1575011 </a:t>
            </a:r>
          </a:p>
          <a:p>
            <a:pPr algn="ctr">
              <a:lnSpc>
                <a:spcPts val="3780"/>
              </a:lnSpc>
            </a:pPr>
            <a:r>
              <a:rPr lang="en-US" sz="2700" spc="27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Industrial AI – Edge AI in Industrial Applications (AI5252) WiSe 25/26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2718920" y="-496095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90967">
            <a:off x="-2723794" y="-1028598"/>
            <a:ext cx="14888833" cy="12344197"/>
          </a:xfrm>
          <a:custGeom>
            <a:avLst/>
            <a:gdLst/>
            <a:ahLst/>
            <a:cxnLst/>
            <a:rect r="r" b="b" t="t" l="l"/>
            <a:pathLst>
              <a:path h="12344197" w="14888833">
                <a:moveTo>
                  <a:pt x="0" y="0"/>
                </a:moveTo>
                <a:lnTo>
                  <a:pt x="14888834" y="0"/>
                </a:lnTo>
                <a:lnTo>
                  <a:pt x="14888834" y="12344196"/>
                </a:lnTo>
                <a:lnTo>
                  <a:pt x="0" y="1234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6749" y="3194835"/>
            <a:ext cx="7267748" cy="3897330"/>
          </a:xfrm>
          <a:custGeom>
            <a:avLst/>
            <a:gdLst/>
            <a:ahLst/>
            <a:cxnLst/>
            <a:rect r="r" b="b" t="t" l="l"/>
            <a:pathLst>
              <a:path h="3897330" w="7267748">
                <a:moveTo>
                  <a:pt x="0" y="0"/>
                </a:moveTo>
                <a:lnTo>
                  <a:pt x="7267748" y="0"/>
                </a:lnTo>
                <a:lnTo>
                  <a:pt x="7267748" y="3897330"/>
                </a:lnTo>
                <a:lnTo>
                  <a:pt x="0" y="3897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6749" y="1942424"/>
            <a:ext cx="7267748" cy="85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</a:t>
            </a: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erformance Metrics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829177" y="3620158"/>
            <a:ext cx="7107128" cy="3046684"/>
            <a:chOff x="0" y="0"/>
            <a:chExt cx="9476171" cy="406224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9476171" cy="64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59"/>
                </a:lnSpc>
              </a:pP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P</a:t>
              </a: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ERFORMANCE METRICS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59965"/>
              <a:ext cx="9476171" cy="300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Accuracy: 96%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Precision (Violence): 0.95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Recall (Violence): 0.97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Weighted F1-Score: 0.9565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90967">
            <a:off x="-2723794" y="-1028598"/>
            <a:ext cx="14888833" cy="12344197"/>
          </a:xfrm>
          <a:custGeom>
            <a:avLst/>
            <a:gdLst/>
            <a:ahLst/>
            <a:cxnLst/>
            <a:rect r="r" b="b" t="t" l="l"/>
            <a:pathLst>
              <a:path h="12344197" w="14888833">
                <a:moveTo>
                  <a:pt x="0" y="0"/>
                </a:moveTo>
                <a:lnTo>
                  <a:pt x="14888834" y="0"/>
                </a:lnTo>
                <a:lnTo>
                  <a:pt x="14888834" y="12344196"/>
                </a:lnTo>
                <a:lnTo>
                  <a:pt x="0" y="1234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0258" y="2586724"/>
            <a:ext cx="6900729" cy="5750608"/>
          </a:xfrm>
          <a:custGeom>
            <a:avLst/>
            <a:gdLst/>
            <a:ahLst/>
            <a:cxnLst/>
            <a:rect r="r" b="b" t="t" l="l"/>
            <a:pathLst>
              <a:path h="5750608" w="6900729">
                <a:moveTo>
                  <a:pt x="0" y="0"/>
                </a:moveTo>
                <a:lnTo>
                  <a:pt x="6900730" y="0"/>
                </a:lnTo>
                <a:lnTo>
                  <a:pt x="6900730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70774" y="1411013"/>
            <a:ext cx="6499698" cy="85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</a:t>
            </a: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fusion Matrix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829177" y="3848758"/>
            <a:ext cx="7107128" cy="2589484"/>
            <a:chOff x="0" y="0"/>
            <a:chExt cx="9476171" cy="345264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9476171" cy="64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59"/>
                </a:lnSpc>
              </a:pP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CON</a:t>
              </a: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FUSION MATRIX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59965"/>
              <a:ext cx="9476171" cy="2392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29,897 violent samples correctly classified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Low false negative rate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Safety-critical performance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435839">
            <a:off x="9351764" y="-6030656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16845">
            <a:off x="-1866130" y="7866210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4096" y="1753747"/>
            <a:ext cx="8678877" cy="5836545"/>
          </a:xfrm>
          <a:custGeom>
            <a:avLst/>
            <a:gdLst/>
            <a:ahLst/>
            <a:cxnLst/>
            <a:rect r="r" b="b" t="t" l="l"/>
            <a:pathLst>
              <a:path h="5836545" w="8678877">
                <a:moveTo>
                  <a:pt x="0" y="0"/>
                </a:moveTo>
                <a:lnTo>
                  <a:pt x="8678877" y="0"/>
                </a:lnTo>
                <a:lnTo>
                  <a:pt x="8678877" y="5836544"/>
                </a:lnTo>
                <a:lnTo>
                  <a:pt x="0" y="58365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72142" y="1753747"/>
            <a:ext cx="7246233" cy="5825403"/>
          </a:xfrm>
          <a:custGeom>
            <a:avLst/>
            <a:gdLst/>
            <a:ahLst/>
            <a:cxnLst/>
            <a:rect r="r" b="b" t="t" l="l"/>
            <a:pathLst>
              <a:path h="5825403" w="7246233">
                <a:moveTo>
                  <a:pt x="0" y="0"/>
                </a:moveTo>
                <a:lnTo>
                  <a:pt x="7246233" y="0"/>
                </a:lnTo>
                <a:lnTo>
                  <a:pt x="7246233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4096" y="275078"/>
            <a:ext cx="14134860" cy="1478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0"/>
              </a:lnSpc>
            </a:pPr>
            <a:r>
              <a:rPr lang="en-US" sz="46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Detection using esp32 cam</a:t>
            </a:r>
          </a:p>
          <a:p>
            <a:pPr algn="l">
              <a:lnSpc>
                <a:spcPts val="592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435839">
            <a:off x="9351764" y="-6030656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16845">
            <a:off x="-1866130" y="7866210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359744" y="1445158"/>
            <a:ext cx="3347771" cy="7396685"/>
          </a:xfrm>
          <a:custGeom>
            <a:avLst/>
            <a:gdLst/>
            <a:ahLst/>
            <a:cxnLst/>
            <a:rect r="r" b="b" t="t" l="l"/>
            <a:pathLst>
              <a:path h="7396685" w="3347771">
                <a:moveTo>
                  <a:pt x="0" y="0"/>
                </a:moveTo>
                <a:lnTo>
                  <a:pt x="3347770" y="0"/>
                </a:lnTo>
                <a:lnTo>
                  <a:pt x="3347770" y="7396684"/>
                </a:lnTo>
                <a:lnTo>
                  <a:pt x="0" y="73966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89" r="0" b="-28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41221" y="1445158"/>
            <a:ext cx="3328508" cy="7396685"/>
          </a:xfrm>
          <a:custGeom>
            <a:avLst/>
            <a:gdLst/>
            <a:ahLst/>
            <a:cxnLst/>
            <a:rect r="r" b="b" t="t" l="l"/>
            <a:pathLst>
              <a:path h="7396685" w="3328508">
                <a:moveTo>
                  <a:pt x="0" y="0"/>
                </a:moveTo>
                <a:lnTo>
                  <a:pt x="3328508" y="0"/>
                </a:lnTo>
                <a:lnTo>
                  <a:pt x="3328508" y="7396684"/>
                </a:lnTo>
                <a:lnTo>
                  <a:pt x="0" y="739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4096" y="275078"/>
            <a:ext cx="14134860" cy="1478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0"/>
              </a:lnSpc>
            </a:pPr>
            <a:r>
              <a:rPr lang="en-US" sz="46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Detection using phone(flask web server)</a:t>
            </a:r>
          </a:p>
          <a:p>
            <a:pPr algn="l">
              <a:lnSpc>
                <a:spcPts val="592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435839">
            <a:off x="9351764" y="-6030656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16845">
            <a:off x="-1866130" y="7866210"/>
            <a:ext cx="10714384" cy="8707872"/>
          </a:xfrm>
          <a:custGeom>
            <a:avLst/>
            <a:gdLst/>
            <a:ahLst/>
            <a:cxnLst/>
            <a:rect r="r" b="b" t="t" l="l"/>
            <a:pathLst>
              <a:path h="8707872" w="10714384">
                <a:moveTo>
                  <a:pt x="0" y="0"/>
                </a:moveTo>
                <a:lnTo>
                  <a:pt x="10714384" y="0"/>
                </a:lnTo>
                <a:lnTo>
                  <a:pt x="10714384" y="8707872"/>
                </a:lnTo>
                <a:lnTo>
                  <a:pt x="0" y="87078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414226" y="2287899"/>
            <a:ext cx="9459549" cy="5711202"/>
          </a:xfrm>
          <a:custGeom>
            <a:avLst/>
            <a:gdLst/>
            <a:ahLst/>
            <a:cxnLst/>
            <a:rect r="r" b="b" t="t" l="l"/>
            <a:pathLst>
              <a:path h="5711202" w="9459549">
                <a:moveTo>
                  <a:pt x="0" y="0"/>
                </a:moveTo>
                <a:lnTo>
                  <a:pt x="9459548" y="0"/>
                </a:lnTo>
                <a:lnTo>
                  <a:pt x="9459548" y="5711202"/>
                </a:lnTo>
                <a:lnTo>
                  <a:pt x="0" y="57112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74096" y="275078"/>
            <a:ext cx="14134860" cy="1478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0"/>
              </a:lnSpc>
            </a:pPr>
            <a:r>
              <a:rPr lang="en-US" sz="46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Detection using esp32 cam(flask web server)</a:t>
            </a:r>
          </a:p>
          <a:p>
            <a:pPr algn="l">
              <a:lnSpc>
                <a:spcPts val="5920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90967">
            <a:off x="-2723794" y="-1028598"/>
            <a:ext cx="14888833" cy="12344197"/>
          </a:xfrm>
          <a:custGeom>
            <a:avLst/>
            <a:gdLst/>
            <a:ahLst/>
            <a:cxnLst/>
            <a:rect r="r" b="b" t="t" l="l"/>
            <a:pathLst>
              <a:path h="12344197" w="14888833">
                <a:moveTo>
                  <a:pt x="0" y="0"/>
                </a:moveTo>
                <a:lnTo>
                  <a:pt x="14888834" y="0"/>
                </a:lnTo>
                <a:lnTo>
                  <a:pt x="14888834" y="12344196"/>
                </a:lnTo>
                <a:lnTo>
                  <a:pt x="0" y="1234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28522" y="4286317"/>
            <a:ext cx="6499698" cy="1714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75"/>
              </a:lnSpc>
            </a:pP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GDPR &amp; P</a:t>
            </a:r>
            <a:r>
              <a:rPr lang="en-US" sz="5646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rivacy Compliance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829177" y="3391558"/>
            <a:ext cx="7107128" cy="3503884"/>
            <a:chOff x="0" y="0"/>
            <a:chExt cx="9476171" cy="467184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9476171" cy="64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59"/>
                </a:lnSpc>
              </a:pP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GDPR &amp; PRIVACY COMPL</a:t>
              </a:r>
              <a:r>
                <a:rPr lang="en-US" sz="2899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IANCE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059965"/>
              <a:ext cx="9476171" cy="3611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No video storage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No cloud transmission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No biometric identification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Local network processing</a:t>
              </a:r>
            </a:p>
            <a:p>
              <a:pPr algn="l" marL="518160" indent="-259080" lvl="1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Priv</a:t>
              </a:r>
              <a:r>
                <a:rPr lang="en-US" sz="24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acy-by-design architecture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504825">
            <a:off x="6143849" y="-565255"/>
            <a:ext cx="17836200" cy="12161046"/>
          </a:xfrm>
          <a:custGeom>
            <a:avLst/>
            <a:gdLst/>
            <a:ahLst/>
            <a:cxnLst/>
            <a:rect r="r" b="b" t="t" l="l"/>
            <a:pathLst>
              <a:path h="12161046" w="17836200">
                <a:moveTo>
                  <a:pt x="0" y="0"/>
                </a:moveTo>
                <a:lnTo>
                  <a:pt x="17836200" y="0"/>
                </a:lnTo>
                <a:lnTo>
                  <a:pt x="17836200" y="12161045"/>
                </a:lnTo>
                <a:lnTo>
                  <a:pt x="0" y="12161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305050"/>
            <a:ext cx="11357671" cy="238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Wh</a:t>
            </a: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y Direct TensorFlow Implementation?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076825"/>
            <a:ext cx="11357671" cy="247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CUSTOM MOTION PREPROCESS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ING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FULL ARCHITECTURAL CONTROL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FLEXIBLE DEPLOYMENT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INDUSTRIAL WORKFLOW ALIGNMENT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504825">
            <a:off x="6143849" y="-565255"/>
            <a:ext cx="17836200" cy="12161046"/>
          </a:xfrm>
          <a:custGeom>
            <a:avLst/>
            <a:gdLst/>
            <a:ahLst/>
            <a:cxnLst/>
            <a:rect r="r" b="b" t="t" l="l"/>
            <a:pathLst>
              <a:path h="12161046" w="17836200">
                <a:moveTo>
                  <a:pt x="0" y="0"/>
                </a:moveTo>
                <a:lnTo>
                  <a:pt x="17836200" y="0"/>
                </a:lnTo>
                <a:lnTo>
                  <a:pt x="17836200" y="12161045"/>
                </a:lnTo>
                <a:lnTo>
                  <a:pt x="0" y="12161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305050"/>
            <a:ext cx="11357671" cy="238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</a:t>
            </a: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imitations &amp; Future Work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581525"/>
            <a:ext cx="11357671" cy="2967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MOTION SENS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ITIVITY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ESP32 WI-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FI LATENCY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DATASET DIVERSITY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FUTURE: WEAPON DETECTION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FUTURE: TEMPORAL MODELING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504825">
            <a:off x="6143849" y="-565255"/>
            <a:ext cx="17836200" cy="12161046"/>
          </a:xfrm>
          <a:custGeom>
            <a:avLst/>
            <a:gdLst/>
            <a:ahLst/>
            <a:cxnLst/>
            <a:rect r="r" b="b" t="t" l="l"/>
            <a:pathLst>
              <a:path h="12161046" w="17836200">
                <a:moveTo>
                  <a:pt x="0" y="0"/>
                </a:moveTo>
                <a:lnTo>
                  <a:pt x="17836200" y="0"/>
                </a:lnTo>
                <a:lnTo>
                  <a:pt x="17836200" y="12161045"/>
                </a:lnTo>
                <a:lnTo>
                  <a:pt x="0" y="12161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305050"/>
            <a:ext cx="11357671" cy="1194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</a:t>
            </a:r>
            <a:r>
              <a:rPr lang="en-US" sz="78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581525"/>
            <a:ext cx="11357671" cy="2967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DIS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TRIBUTED 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EDGE-AI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ARCHITECTURE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AL-TIME VIOLENCE DETECTION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</a:t>
            </a: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ULTI-DEVICE ACCESSIBILITY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GDPR-CONSCIOUS SYSTEM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INDUSTRIALLY SCALABLE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913313">
            <a:off x="5628595" y="-4100810"/>
            <a:ext cx="17155205" cy="13942503"/>
          </a:xfrm>
          <a:custGeom>
            <a:avLst/>
            <a:gdLst/>
            <a:ahLst/>
            <a:cxnLst/>
            <a:rect r="r" b="b" t="t" l="l"/>
            <a:pathLst>
              <a:path h="13942503" w="17155205">
                <a:moveTo>
                  <a:pt x="0" y="0"/>
                </a:moveTo>
                <a:lnTo>
                  <a:pt x="17155205" y="0"/>
                </a:lnTo>
                <a:lnTo>
                  <a:pt x="17155205" y="13942503"/>
                </a:lnTo>
                <a:lnTo>
                  <a:pt x="0" y="13942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96084" y="5404092"/>
            <a:ext cx="9535200" cy="3288817"/>
            <a:chOff x="0" y="0"/>
            <a:chExt cx="12713600" cy="43850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2713600" cy="307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Do you have</a:t>
              </a:r>
            </a:p>
            <a:p>
              <a:pPr algn="l">
                <a:lnSpc>
                  <a:spcPts val="9120"/>
                </a:lnSpc>
              </a:pPr>
              <a:r>
                <a:rPr lang="en-US" sz="7600" b="true">
                  <a:solidFill>
                    <a:srgbClr val="9179FA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any questions?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708814"/>
              <a:ext cx="1271360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Send it to us!</a:t>
              </a: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 We hope you learned something new.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75920" y="-482760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294952"/>
            <a:ext cx="16230600" cy="3697096"/>
            <a:chOff x="0" y="0"/>
            <a:chExt cx="21640800" cy="492946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21640800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40"/>
                </a:lnSpc>
              </a:pPr>
              <a:r>
                <a:rPr lang="en-US" b="true" sz="5700">
                  <a:solidFill>
                    <a:srgbClr val="9179FA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M</a:t>
              </a:r>
              <a:r>
                <a:rPr lang="en-US" b="true" sz="5700">
                  <a:solidFill>
                    <a:srgbClr val="9179FA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otivation &amp; Problem Statement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808437"/>
              <a:ext cx="21640800" cy="3121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669289" indent="-334645" lvl="1">
                <a:lnSpc>
                  <a:spcPts val="3719"/>
                </a:lnSpc>
                <a:buFont typeface="Arial"/>
                <a:buChar char="•"/>
              </a:pPr>
              <a:r>
                <a:rPr lang="en-US" sz="30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VIOLE</a:t>
              </a:r>
              <a:r>
                <a:rPr lang="en-US" sz="30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NCE DETECTION IN INDUSTRIAL &amp; PUBLIC ENVIRONMENTS</a:t>
              </a:r>
            </a:p>
            <a:p>
              <a:pPr algn="ctr" marL="669289" indent="-334645" lvl="1">
                <a:lnSpc>
                  <a:spcPts val="3719"/>
                </a:lnSpc>
                <a:buFont typeface="Arial"/>
                <a:buChar char="•"/>
              </a:pPr>
              <a:r>
                <a:rPr lang="en-US" sz="30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MANUAL SURVEILLANCE IS INEFFICIENT AND ERROR-PRONE</a:t>
              </a:r>
            </a:p>
            <a:p>
              <a:pPr algn="ctr" marL="669289" indent="-334645" lvl="1">
                <a:lnSpc>
                  <a:spcPts val="3719"/>
                </a:lnSpc>
                <a:buFont typeface="Arial"/>
                <a:buChar char="•"/>
              </a:pPr>
              <a:r>
                <a:rPr lang="en-US" sz="30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DELAYED HUMAN REACTION INCREASES SAFETY RISK</a:t>
              </a:r>
            </a:p>
            <a:p>
              <a:pPr algn="ctr" marL="669289" indent="-334645" lvl="1">
                <a:lnSpc>
                  <a:spcPts val="3719"/>
                </a:lnSpc>
                <a:buFont typeface="Arial"/>
                <a:buChar char="•"/>
              </a:pPr>
              <a:r>
                <a:rPr lang="en-US" sz="30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NEED FOR INTELLIGENT, AUTOMATED, REAL-TIME MONITORING</a:t>
              </a:r>
            </a:p>
            <a:p>
              <a:pPr algn="ctr">
                <a:lnSpc>
                  <a:spcPts val="371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100730" y="-484665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28587" y="0"/>
            <a:ext cx="5859413" cy="10287000"/>
          </a:xfrm>
          <a:custGeom>
            <a:avLst/>
            <a:gdLst/>
            <a:ahLst/>
            <a:cxnLst/>
            <a:rect r="r" b="b" t="t" l="l"/>
            <a:pathLst>
              <a:path h="10287000" w="5859413">
                <a:moveTo>
                  <a:pt x="0" y="0"/>
                </a:moveTo>
                <a:lnTo>
                  <a:pt x="5859413" y="0"/>
                </a:lnTo>
                <a:lnTo>
                  <a:pt x="585941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1631" t="0" r="-81631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61433" y="1948588"/>
            <a:ext cx="8812918" cy="7037524"/>
            <a:chOff x="0" y="0"/>
            <a:chExt cx="11750557" cy="938336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1750557" cy="1727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200"/>
                </a:lnSpc>
                <a:spcBef>
                  <a:spcPct val="0"/>
                </a:spcBef>
              </a:pPr>
              <a:r>
                <a:rPr lang="en-US" sz="8500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Project</a:t>
              </a:r>
              <a:r>
                <a:rPr lang="en-US" sz="8500" u="none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 Objective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344515"/>
              <a:ext cx="10865756" cy="6038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Develop distributed Edge-AI violence detection system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Binary classification: Violence vs Non-Violence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Real-time inference at edge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Remote access via mobile browser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GDPR-conscious architecture</a:t>
              </a:r>
            </a:p>
            <a:p>
              <a:pPr algn="l">
                <a:lnSpc>
                  <a:spcPts val="450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37606">
            <a:off x="-5271620" y="-387510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995738" y="5138738"/>
            <a:ext cx="10287000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36507" y="1283931"/>
            <a:ext cx="6637339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Syst</a:t>
            </a: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em Architecture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4395657"/>
            <a:ext cx="9733929" cy="4377005"/>
            <a:chOff x="0" y="0"/>
            <a:chExt cx="12978572" cy="583600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056927" y="5310862"/>
              <a:ext cx="11921645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47625"/>
              <a:ext cx="12054084" cy="4436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518162" indent="-259081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Vid</a:t>
              </a:r>
              <a:r>
                <a:rPr lang="en-US" sz="24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eo Capture Layer → ESP32-CAM / Laptop Cam / Smartphone Cam / IP Camera</a:t>
              </a:r>
            </a:p>
            <a:p>
              <a:pPr algn="ctr" marL="518162" indent="-259081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Edge Inference Node → Laptop / PC (AI Processing + Flask Web Server)</a:t>
              </a:r>
            </a:p>
            <a:p>
              <a:pPr algn="ctr" marL="518162" indent="-259081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Client Access → Computer or Smartphone via Web Browser</a:t>
              </a:r>
            </a:p>
            <a:p>
              <a:pPr algn="ctr" marL="518162" indent="-259081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Communication → Local Network (Wi-Fi / LAN)</a:t>
              </a:r>
            </a:p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308260" y="2230798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70" y="0"/>
                </a:lnTo>
                <a:lnTo>
                  <a:pt x="8743570" y="5825404"/>
                </a:lnTo>
                <a:lnTo>
                  <a:pt x="0" y="5825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48859" y="3121419"/>
            <a:ext cx="6637339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P</a:t>
            </a: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roblem 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23800" y="3121419"/>
            <a:ext cx="70355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 </a:t>
            </a:r>
            <a:r>
              <a:rPr lang="en-US" b="true" sz="6400">
                <a:solidFill>
                  <a:srgbClr val="9179FA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Edge-AI Solution</a:t>
            </a:r>
          </a:p>
        </p:txBody>
      </p:sp>
      <p:sp>
        <p:nvSpPr>
          <p:cNvPr name="AutoShape 4" id="4"/>
          <p:cNvSpPr/>
          <p:nvPr/>
        </p:nvSpPr>
        <p:spPr>
          <a:xfrm rot="-5400000">
            <a:off x="3995738" y="5138738"/>
            <a:ext cx="10287000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02122" y="4450321"/>
            <a:ext cx="6930814" cy="271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pre-5G internet experience was slower and limited Manual surveillance is inefficient</a:t>
            </a:r>
          </a:p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Delayed response to violent incidents</a:t>
            </a:r>
          </a:p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Privacy risks in cloud-based systems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to certain spectrum types.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19906" y="4296601"/>
            <a:ext cx="6843288" cy="2258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Edge</a:t>
            </a: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sensing (ESP32-CAM)</a:t>
            </a:r>
          </a:p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Local AI inference</a:t>
            </a:r>
          </a:p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No cloud dependency</a:t>
            </a:r>
          </a:p>
          <a:p>
            <a:pPr algn="ctr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Real-time alert</a:t>
            </a:r>
          </a:p>
          <a:p>
            <a:pPr algn="ctr"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920479"/>
            <a:ext cx="7391942" cy="5600329"/>
            <a:chOff x="0" y="0"/>
            <a:chExt cx="9855922" cy="74671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855922" cy="2209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0"/>
                </a:lnSpc>
              </a:pPr>
              <a:r>
                <a:rPr lang="en-US" sz="5500" b="true">
                  <a:solidFill>
                    <a:srgbClr val="000000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Edge-AI</a:t>
              </a:r>
              <a:r>
                <a:rPr lang="en-US" sz="5500" b="true">
                  <a:solidFill>
                    <a:srgbClr val="000000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 Deployment Strategy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505818"/>
              <a:ext cx="9855922" cy="596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469059"/>
              <a:ext cx="9855922" cy="29980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61341" indent="-280670" lvl="1">
                <a:lnSpc>
                  <a:spcPts val="3640"/>
                </a:lnSpc>
                <a:buFont typeface="Arial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Local</a:t>
              </a:r>
              <a:r>
                <a:rPr lang="en-US" sz="26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 inference (No cloud dependency)</a:t>
              </a:r>
            </a:p>
            <a:p>
              <a:pPr algn="l" marL="561341" indent="-280670" lvl="1">
                <a:lnSpc>
                  <a:spcPts val="3640"/>
                </a:lnSpc>
                <a:buFont typeface="Arial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Reduced latency</a:t>
              </a:r>
            </a:p>
            <a:p>
              <a:pPr algn="l" marL="561341" indent="-280670" lvl="1">
                <a:lnSpc>
                  <a:spcPts val="3640"/>
                </a:lnSpc>
                <a:buFont typeface="Arial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Improved data privacy</a:t>
              </a:r>
            </a:p>
            <a:p>
              <a:pPr algn="l" marL="561341" indent="-280670" lvl="1">
                <a:lnSpc>
                  <a:spcPts val="3640"/>
                </a:lnSpc>
                <a:buFont typeface="Arial"/>
                <a:buChar char="•"/>
              </a:pPr>
              <a:r>
                <a:rPr lang="en-US" sz="26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Industrial-ready architecture</a:t>
              </a:r>
            </a:p>
            <a:p>
              <a:pPr algn="l">
                <a:lnSpc>
                  <a:spcPts val="3640"/>
                </a:lnSpc>
              </a:pPr>
            </a:p>
          </p:txBody>
        </p:sp>
        <p:sp>
          <p:nvSpPr>
            <p:cNvPr name="AutoShape 6" id="6"/>
            <p:cNvSpPr/>
            <p:nvPr/>
          </p:nvSpPr>
          <p:spPr>
            <a:xfrm>
              <a:off x="0" y="3357809"/>
              <a:ext cx="9855922" cy="0"/>
            </a:xfrm>
            <a:prstGeom prst="line">
              <a:avLst/>
            </a:prstGeom>
            <a:ln cap="rnd" w="12700">
              <a:solidFill>
                <a:srgbClr val="9179FA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9144000" y="2230798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70" y="0"/>
                </a:lnTo>
                <a:lnTo>
                  <a:pt x="8743570" y="5825404"/>
                </a:lnTo>
                <a:lnTo>
                  <a:pt x="0" y="5825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6307" y="-6351348"/>
            <a:ext cx="19300614" cy="9966135"/>
          </a:xfrm>
          <a:custGeom>
            <a:avLst/>
            <a:gdLst/>
            <a:ahLst/>
            <a:cxnLst/>
            <a:rect r="r" b="b" t="t" l="l"/>
            <a:pathLst>
              <a:path h="9966135" w="19300614">
                <a:moveTo>
                  <a:pt x="0" y="0"/>
                </a:moveTo>
                <a:lnTo>
                  <a:pt x="19300614" y="0"/>
                </a:lnTo>
                <a:lnTo>
                  <a:pt x="19300614" y="9966135"/>
                </a:lnTo>
                <a:lnTo>
                  <a:pt x="0" y="99661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06307" y="6672213"/>
            <a:ext cx="19300614" cy="9966135"/>
          </a:xfrm>
          <a:custGeom>
            <a:avLst/>
            <a:gdLst/>
            <a:ahLst/>
            <a:cxnLst/>
            <a:rect r="r" b="b" t="t" l="l"/>
            <a:pathLst>
              <a:path h="9966135" w="19300614">
                <a:moveTo>
                  <a:pt x="0" y="9966135"/>
                </a:moveTo>
                <a:lnTo>
                  <a:pt x="19300614" y="9966135"/>
                </a:lnTo>
                <a:lnTo>
                  <a:pt x="19300614" y="0"/>
                </a:lnTo>
                <a:lnTo>
                  <a:pt x="0" y="0"/>
                </a:lnTo>
                <a:lnTo>
                  <a:pt x="0" y="996613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118104" y="2407256"/>
            <a:ext cx="12051792" cy="5472488"/>
            <a:chOff x="0" y="0"/>
            <a:chExt cx="16069056" cy="72966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6069056" cy="1498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879"/>
                </a:lnSpc>
              </a:pPr>
              <a:r>
                <a:rPr lang="en-US" sz="73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A</a:t>
              </a:r>
              <a:r>
                <a:rPr lang="en-US" sz="73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 Methodology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75892"/>
              <a:ext cx="16069056" cy="5220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Bi</a:t>
              </a: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nary classification problem</a:t>
              </a:r>
            </a:p>
            <a:p>
              <a:pPr algn="ctr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Motion-based frame differencing</a:t>
              </a:r>
            </a:p>
            <a:p>
              <a:pPr algn="ctr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MobileNetV2 lightweight CNN</a:t>
              </a:r>
            </a:p>
            <a:p>
              <a:pPr algn="ctr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Transfer learning applied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Instead of using raw frames directly, I compute motion information using frame differencing: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Motion at time t = |Frame(t) − Frame(t−1)|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350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52770" y="2851051"/>
            <a:ext cx="12182460" cy="4584897"/>
            <a:chOff x="0" y="0"/>
            <a:chExt cx="16243280" cy="611319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6243280" cy="1498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879"/>
                </a:lnSpc>
              </a:pP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Mobil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eNetV2 Arch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i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t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ctur</a:t>
              </a:r>
              <a:r>
                <a:rPr lang="en-US" sz="7399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55192"/>
              <a:ext cx="16243280" cy="43580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626111" indent="-313055" lvl="1">
                <a:lnSpc>
                  <a:spcPts val="4350"/>
                </a:lnSpc>
                <a:buFont typeface="Arial"/>
                <a:buChar char="•"/>
              </a:pP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Dep</a:t>
              </a: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thwise separable convolutions</a:t>
              </a:r>
            </a:p>
            <a:p>
              <a:pPr algn="ctr" marL="626111" indent="-313055" lvl="1">
                <a:lnSpc>
                  <a:spcPts val="4350"/>
                </a:lnSpc>
                <a:buFont typeface="Arial"/>
                <a:buChar char="•"/>
              </a:pP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Reduced computational cost</a:t>
              </a:r>
            </a:p>
            <a:p>
              <a:pPr algn="ctr" marL="626111" indent="-313055" lvl="1">
                <a:lnSpc>
                  <a:spcPts val="4350"/>
                </a:lnSpc>
                <a:buFont typeface="Arial"/>
                <a:buChar char="•"/>
              </a:pP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Suitable for edge environments</a:t>
              </a:r>
            </a:p>
            <a:p>
              <a:pPr algn="ctr" marL="626111" indent="-313055" lvl="1">
                <a:lnSpc>
                  <a:spcPts val="4350"/>
                </a:lnSpc>
                <a:buFont typeface="Arial"/>
                <a:buChar char="•"/>
              </a:pP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96×96 grayscale input</a:t>
              </a:r>
            </a:p>
            <a:p>
              <a:pPr algn="ctr" marL="626111" indent="-313055" lvl="1">
                <a:lnSpc>
                  <a:spcPts val="4350"/>
                </a:lnSpc>
                <a:buFont typeface="Arial"/>
                <a:buChar char="•"/>
              </a:pPr>
              <a:r>
                <a:rPr lang="en-US" sz="2900">
                  <a:solidFill>
                    <a:srgbClr val="000000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Sigmoid output (violence probability)</a:t>
              </a:r>
            </a:p>
            <a:p>
              <a:pPr algn="ctr">
                <a:lnSpc>
                  <a:spcPts val="435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8248650" y="-3197412"/>
            <a:ext cx="12060782" cy="9166194"/>
          </a:xfrm>
          <a:custGeom>
            <a:avLst/>
            <a:gdLst/>
            <a:ahLst/>
            <a:cxnLst/>
            <a:rect r="r" b="b" t="t" l="l"/>
            <a:pathLst>
              <a:path h="9166194" w="12060782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404735"/>
            <a:ext cx="5636844" cy="225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nference P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pe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li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</a:t>
            </a:r>
            <a:r>
              <a:rPr lang="en-US" sz="7499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52244" y="4295781"/>
            <a:ext cx="10354993" cy="544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</a:t>
            </a: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ayscale Conversion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Convert RGB frame to grayscale to reduce computational complexity.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Resize (96 × 96)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Resize frame to match model input dimensions.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Normalization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Scale pixel values for stable and efficient inference.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CNN</a:t>
            </a: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Forward Pass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Feed processed frame into MobileNetV2 model.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Threshold Decision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Apply sigmoid probability threshold to classify: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Violence or Non-Violence.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Overlay &amp; Display</a:t>
            </a:r>
          </a:p>
          <a:p>
            <a:pPr algn="l"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Display prediction result on video stream via Flask web interface.</a:t>
            </a:r>
          </a:p>
          <a:p>
            <a:pPr algn="l"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DAHBVVkawto</dc:identifier>
  <dcterms:modified xsi:type="dcterms:W3CDTF">2011-08-01T06:04:30Z</dcterms:modified>
  <cp:revision>1</cp:revision>
  <dc:title>Edge-AI Based Real-Time Violence Detection using ESP32-CAM</dc:title>
</cp:coreProperties>
</file>

<file path=docProps/thumbnail.jpeg>
</file>